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2"/>
  </p:notesMasterIdLst>
  <p:handoutMasterIdLst>
    <p:handoutMasterId r:id="rId13"/>
  </p:handoutMasterIdLst>
  <p:sldIdLst>
    <p:sldId id="256" r:id="rId5"/>
    <p:sldId id="277" r:id="rId6"/>
    <p:sldId id="288" r:id="rId7"/>
    <p:sldId id="278" r:id="rId8"/>
    <p:sldId id="289" r:id="rId9"/>
    <p:sldId id="290"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8" userDrawn="1">
          <p15:clr>
            <a:srgbClr val="A4A3A4"/>
          </p15:clr>
        </p15:guide>
        <p15:guide id="2" pos="3864" userDrawn="1">
          <p15:clr>
            <a:srgbClr val="A4A3A4"/>
          </p15:clr>
        </p15:guide>
        <p15:guide id="3" pos="7512" userDrawn="1">
          <p15:clr>
            <a:srgbClr val="A4A3A4"/>
          </p15:clr>
        </p15:guide>
        <p15:guide id="4" pos="144" userDrawn="1">
          <p15:clr>
            <a:srgbClr val="A4A3A4"/>
          </p15:clr>
        </p15:guide>
        <p15:guide id="5" orient="horz" pos="624" userDrawn="1">
          <p15:clr>
            <a:srgbClr val="A4A3A4"/>
          </p15:clr>
        </p15:guide>
        <p15:guide id="6" orient="horz" pos="40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64DDD0-C195-45C2-A8DF-4E4B8CC3555B}" v="6" dt="2019-09-26T22:23:55.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2" autoAdjust="0"/>
  </p:normalViewPr>
  <p:slideViewPr>
    <p:cSldViewPr snapToGrid="0" showGuides="1">
      <p:cViewPr varScale="1">
        <p:scale>
          <a:sx n="114" d="100"/>
          <a:sy n="114" d="100"/>
        </p:scale>
        <p:origin x="414" y="102"/>
      </p:cViewPr>
      <p:guideLst>
        <p:guide orient="horz" pos="2328"/>
        <p:guide pos="3864"/>
        <p:guide pos="7512"/>
        <p:guide pos="144"/>
        <p:guide orient="horz" pos="624"/>
        <p:guide orient="horz" pos="4056"/>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65D3EB-CBDD-4100-83B7-3BFE0A8F41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2B4595-A79D-4567-9FE1-DCF31A42B3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5C0719-993D-42E1-80ED-8F01056F36C2}" type="datetimeFigureOut">
              <a:rPr lang="en-US" smtClean="0"/>
              <a:t>9/26/2019</a:t>
            </a:fld>
            <a:endParaRPr lang="en-US" dirty="0"/>
          </a:p>
        </p:txBody>
      </p:sp>
      <p:sp>
        <p:nvSpPr>
          <p:cNvPr id="4" name="Footer Placeholder 3">
            <a:extLst>
              <a:ext uri="{FF2B5EF4-FFF2-40B4-BE49-F238E27FC236}">
                <a16:creationId xmlns:a16="http://schemas.microsoft.com/office/drawing/2014/main" id="{850E452F-E862-4273-987C-980229E532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3EE394C-9AD7-48EA-AB0F-18032A3E09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0421AD-3AC0-48CB-8727-BB447FD2264E}" type="slidenum">
              <a:rPr lang="en-US" smtClean="0"/>
              <a:t>‹#›</a:t>
            </a:fld>
            <a:endParaRPr lang="en-US" dirty="0"/>
          </a:p>
        </p:txBody>
      </p:sp>
    </p:spTree>
    <p:extLst>
      <p:ext uri="{BB962C8B-B14F-4D97-AF65-F5344CB8AC3E}">
        <p14:creationId xmlns:p14="http://schemas.microsoft.com/office/powerpoint/2010/main" val="3268159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3BC9C-6C58-464F-B94E-FD73C5FB016E}" type="datetimeFigureOut">
              <a:rPr lang="en-US" smtClean="0"/>
              <a:t>9/26/2019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0DC36-8EFA-4378-9855-E019C55AC472}" type="slidenum">
              <a:rPr lang="en-US" smtClean="0"/>
              <a:t>‹#›</a:t>
            </a:fld>
            <a:endParaRPr lang="en-US" dirty="0"/>
          </a:p>
        </p:txBody>
      </p:sp>
    </p:spTree>
    <p:extLst>
      <p:ext uri="{BB962C8B-B14F-4D97-AF65-F5344CB8AC3E}">
        <p14:creationId xmlns:p14="http://schemas.microsoft.com/office/powerpoint/2010/main" val="18770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a:t>
            </a:fld>
            <a:endParaRPr lang="en-US" dirty="0"/>
          </a:p>
        </p:txBody>
      </p:sp>
    </p:spTree>
    <p:extLst>
      <p:ext uri="{BB962C8B-B14F-4D97-AF65-F5344CB8AC3E}">
        <p14:creationId xmlns:p14="http://schemas.microsoft.com/office/powerpoint/2010/main" val="177352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2</a:t>
            </a:fld>
            <a:endParaRPr lang="en-US" dirty="0"/>
          </a:p>
        </p:txBody>
      </p:sp>
    </p:spTree>
    <p:extLst>
      <p:ext uri="{BB962C8B-B14F-4D97-AF65-F5344CB8AC3E}">
        <p14:creationId xmlns:p14="http://schemas.microsoft.com/office/powerpoint/2010/main" val="2200471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3</a:t>
            </a:fld>
            <a:endParaRPr lang="en-US" dirty="0"/>
          </a:p>
        </p:txBody>
      </p:sp>
    </p:spTree>
    <p:extLst>
      <p:ext uri="{BB962C8B-B14F-4D97-AF65-F5344CB8AC3E}">
        <p14:creationId xmlns:p14="http://schemas.microsoft.com/office/powerpoint/2010/main" val="4227521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4</a:t>
            </a:fld>
            <a:endParaRPr lang="en-US" dirty="0"/>
          </a:p>
        </p:txBody>
      </p:sp>
    </p:spTree>
    <p:extLst>
      <p:ext uri="{BB962C8B-B14F-4D97-AF65-F5344CB8AC3E}">
        <p14:creationId xmlns:p14="http://schemas.microsoft.com/office/powerpoint/2010/main" val="1772151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5</a:t>
            </a:fld>
            <a:endParaRPr lang="en-US" dirty="0"/>
          </a:p>
        </p:txBody>
      </p:sp>
    </p:spTree>
    <p:extLst>
      <p:ext uri="{BB962C8B-B14F-4D97-AF65-F5344CB8AC3E}">
        <p14:creationId xmlns:p14="http://schemas.microsoft.com/office/powerpoint/2010/main" val="1816278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6</a:t>
            </a:fld>
            <a:endParaRPr lang="en-US" dirty="0"/>
          </a:p>
        </p:txBody>
      </p:sp>
    </p:spTree>
    <p:extLst>
      <p:ext uri="{BB962C8B-B14F-4D97-AF65-F5344CB8AC3E}">
        <p14:creationId xmlns:p14="http://schemas.microsoft.com/office/powerpoint/2010/main" val="1555165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7</a:t>
            </a:fld>
            <a:endParaRPr lang="en-US" dirty="0"/>
          </a:p>
        </p:txBody>
      </p:sp>
    </p:spTree>
    <p:extLst>
      <p:ext uri="{BB962C8B-B14F-4D97-AF65-F5344CB8AC3E}">
        <p14:creationId xmlns:p14="http://schemas.microsoft.com/office/powerpoint/2010/main" val="39679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74680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892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9/26/2019</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A1498-92C7-4E4B-8045-C9195F453964}" type="datetimeFigureOut">
              <a:rPr lang="en-US" smtClean="0"/>
              <a:t>9/26/2019</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260378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0AEF-1595-4419-801B-6E36A33BB8CF}"/>
              </a:ext>
            </a:extLst>
          </p:cNvPr>
          <p:cNvSpPr>
            <a:spLocks noGrp="1"/>
          </p:cNvSpPr>
          <p:nvPr>
            <p:ph type="ctrTitle"/>
          </p:nvPr>
        </p:nvSpPr>
        <p:spPr>
          <a:xfrm>
            <a:off x="1524000" y="4376036"/>
            <a:ext cx="9144000" cy="1661993"/>
          </a:xfrm>
        </p:spPr>
        <p:txBody>
          <a:bodyPr lIns="0" tIns="0" rIns="0" bIns="0" anchor="t">
            <a:spAutoFit/>
          </a:bodyPr>
          <a:lstStyle/>
          <a:p>
            <a:r>
              <a:rPr lang="en-US" b="1" dirty="0">
                <a:solidFill>
                  <a:schemeClr val="bg1"/>
                </a:solidFill>
              </a:rPr>
              <a:t>Video Doorbell</a:t>
            </a:r>
            <a:br>
              <a:rPr lang="en-US" dirty="0">
                <a:solidFill>
                  <a:schemeClr val="bg1"/>
                </a:solidFill>
              </a:rPr>
            </a:br>
            <a:endParaRPr lang="en-US" dirty="0">
              <a:solidFill>
                <a:schemeClr val="accent4"/>
              </a:solidFill>
            </a:endParaRPr>
          </a:p>
        </p:txBody>
      </p:sp>
      <p:sp>
        <p:nvSpPr>
          <p:cNvPr id="4" name="Diamond 3">
            <a:extLst>
              <a:ext uri="{FF2B5EF4-FFF2-40B4-BE49-F238E27FC236}">
                <a16:creationId xmlns:a16="http://schemas.microsoft.com/office/drawing/2014/main" id="{1C59176D-59A8-4C02-B448-EE01232FB3E7}"/>
              </a:ext>
              <a:ext uri="{C183D7F6-B498-43B3-948B-1728B52AA6E4}">
                <adec:decorative xmlns:adec="http://schemas.microsoft.com/office/drawing/2017/decorative" val="1"/>
              </a:ext>
            </a:extLst>
          </p:cNvPr>
          <p:cNvSpPr/>
          <p:nvPr/>
        </p:nvSpPr>
        <p:spPr>
          <a:xfrm>
            <a:off x="4792318" y="1215595"/>
            <a:ext cx="2607364" cy="2607364"/>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iamond 4">
            <a:extLst>
              <a:ext uri="{FF2B5EF4-FFF2-40B4-BE49-F238E27FC236}">
                <a16:creationId xmlns:a16="http://schemas.microsoft.com/office/drawing/2014/main" id="{A50B1817-3C7F-41BC-8557-7A00C928EE16}"/>
              </a:ext>
              <a:ext uri="{C183D7F6-B498-43B3-948B-1728B52AA6E4}">
                <adec:decorative xmlns:adec="http://schemas.microsoft.com/office/drawing/2017/decorative" val="1"/>
              </a:ext>
            </a:extLst>
          </p:cNvPr>
          <p:cNvSpPr/>
          <p:nvPr/>
        </p:nvSpPr>
        <p:spPr>
          <a:xfrm>
            <a:off x="4325257" y="53094"/>
            <a:ext cx="3541486" cy="3541486"/>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784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a:extLst>
              <a:ext uri="{FF2B5EF4-FFF2-40B4-BE49-F238E27FC236}">
                <a16:creationId xmlns:a16="http://schemas.microsoft.com/office/drawing/2014/main" id="{9FDB6406-0CDB-4213-A1B6-DE47D953FED3}"/>
              </a:ext>
            </a:extLst>
          </p:cNvPr>
          <p:cNvSpPr>
            <a:spLocks noGrp="1"/>
          </p:cNvSpPr>
          <p:nvPr>
            <p:ph type="title" idx="4294967295"/>
          </p:nvPr>
        </p:nvSpPr>
        <p:spPr>
          <a:xfrm>
            <a:off x="0" y="365125"/>
            <a:ext cx="10515600" cy="1325563"/>
          </a:xfrm>
        </p:spPr>
        <p:txBody>
          <a:bodyPr/>
          <a:lstStyle/>
          <a:p>
            <a:r>
              <a:rPr lang="en-US" dirty="0"/>
              <a:t>Project analysis slide 3</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Overview</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rapezoid 1">
            <a:extLst>
              <a:ext uri="{FF2B5EF4-FFF2-40B4-BE49-F238E27FC236}">
                <a16:creationId xmlns:a16="http://schemas.microsoft.com/office/drawing/2014/main" id="{5B804E9F-B6B5-41F9-9B63-9AF435FDC2B7}"/>
              </a:ext>
              <a:ext uri="{C183D7F6-B498-43B3-948B-1728B52AA6E4}">
                <adec:decorative xmlns:adec="http://schemas.microsoft.com/office/drawing/2017/decorative" val="1"/>
              </a:ext>
            </a:extLst>
          </p:cNvPr>
          <p:cNvSpPr/>
          <p:nvPr/>
        </p:nvSpPr>
        <p:spPr>
          <a:xfrm rot="5400000">
            <a:off x="-799618" y="2522073"/>
            <a:ext cx="3673548" cy="1600466"/>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apezoid 42">
            <a:extLst>
              <a:ext uri="{FF2B5EF4-FFF2-40B4-BE49-F238E27FC236}">
                <a16:creationId xmlns:a16="http://schemas.microsoft.com/office/drawing/2014/main" id="{0092C447-C8E1-4B12-B012-E6D21CBB1FBE}"/>
              </a:ext>
              <a:ext uri="{C183D7F6-B498-43B3-948B-1728B52AA6E4}">
                <adec:decorative xmlns:adec="http://schemas.microsoft.com/office/drawing/2017/decorative" val="1"/>
              </a:ext>
            </a:extLst>
          </p:cNvPr>
          <p:cNvSpPr/>
          <p:nvPr/>
        </p:nvSpPr>
        <p:spPr>
          <a:xfrm rot="5400000">
            <a:off x="1074104" y="2566078"/>
            <a:ext cx="3822801" cy="1740880"/>
          </a:xfrm>
          <a:prstGeom prst="trapezoi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apezoid 43">
            <a:extLst>
              <a:ext uri="{FF2B5EF4-FFF2-40B4-BE49-F238E27FC236}">
                <a16:creationId xmlns:a16="http://schemas.microsoft.com/office/drawing/2014/main" id="{7E139379-1914-4446-8D6D-984A47041A54}"/>
              </a:ext>
              <a:ext uri="{C183D7F6-B498-43B3-948B-1728B52AA6E4}">
                <adec:decorative xmlns:adec="http://schemas.microsoft.com/office/drawing/2017/decorative" val="1"/>
              </a:ext>
            </a:extLst>
          </p:cNvPr>
          <p:cNvSpPr/>
          <p:nvPr/>
        </p:nvSpPr>
        <p:spPr>
          <a:xfrm rot="5400000">
            <a:off x="3057399" y="2475164"/>
            <a:ext cx="3822801" cy="1750758"/>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apezoid 44">
            <a:extLst>
              <a:ext uri="{FF2B5EF4-FFF2-40B4-BE49-F238E27FC236}">
                <a16:creationId xmlns:a16="http://schemas.microsoft.com/office/drawing/2014/main" id="{F79B51BB-1B30-4ED8-B26D-21EE8BC675B2}"/>
              </a:ext>
              <a:ext uri="{C183D7F6-B498-43B3-948B-1728B52AA6E4}">
                <adec:decorative xmlns:adec="http://schemas.microsoft.com/office/drawing/2017/decorative" val="1"/>
              </a:ext>
            </a:extLst>
          </p:cNvPr>
          <p:cNvSpPr/>
          <p:nvPr/>
        </p:nvSpPr>
        <p:spPr>
          <a:xfrm rot="5400000">
            <a:off x="5025882" y="2484676"/>
            <a:ext cx="3898152" cy="1828334"/>
          </a:xfrm>
          <a:prstGeom prst="trapezoi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apezoid 45">
            <a:extLst>
              <a:ext uri="{FF2B5EF4-FFF2-40B4-BE49-F238E27FC236}">
                <a16:creationId xmlns:a16="http://schemas.microsoft.com/office/drawing/2014/main" id="{89DA262E-0502-4E65-8ABA-E063880EAC4C}"/>
              </a:ext>
              <a:ext uri="{C183D7F6-B498-43B3-948B-1728B52AA6E4}">
                <adec:decorative xmlns:adec="http://schemas.microsoft.com/office/drawing/2017/decorative" val="1"/>
              </a:ext>
            </a:extLst>
          </p:cNvPr>
          <p:cNvSpPr/>
          <p:nvPr/>
        </p:nvSpPr>
        <p:spPr>
          <a:xfrm rot="5400000">
            <a:off x="6910314" y="2638911"/>
            <a:ext cx="4075052" cy="1696765"/>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3F19BFA5-D0CA-4CF0-8499-504D956B6563}"/>
              </a:ext>
            </a:extLst>
          </p:cNvPr>
          <p:cNvSpPr/>
          <p:nvPr/>
        </p:nvSpPr>
        <p:spPr>
          <a:xfrm>
            <a:off x="510170" y="2844464"/>
            <a:ext cx="1073612" cy="492443"/>
          </a:xfrm>
          <a:prstGeom prst="rect">
            <a:avLst/>
          </a:prstGeom>
        </p:spPr>
        <p:txBody>
          <a:bodyPr wrap="square" lIns="0" tIns="0" rIns="0" bIns="0">
            <a:spAutoFit/>
          </a:bodyPr>
          <a:lstStyle/>
          <a:p>
            <a:pPr algn="ctr"/>
            <a:r>
              <a:rPr lang="en-US" sz="1600" b="1" dirty="0">
                <a:solidFill>
                  <a:schemeClr val="bg1"/>
                </a:solidFill>
              </a:rPr>
              <a:t>Team</a:t>
            </a:r>
          </a:p>
          <a:p>
            <a:pPr algn="ctr"/>
            <a:r>
              <a:rPr lang="en-US" sz="1600" b="1" dirty="0">
                <a:solidFill>
                  <a:schemeClr val="bg1"/>
                </a:solidFill>
              </a:rPr>
              <a:t>Members</a:t>
            </a:r>
          </a:p>
        </p:txBody>
      </p:sp>
      <p:sp>
        <p:nvSpPr>
          <p:cNvPr id="47" name="Rectangle 46">
            <a:extLst>
              <a:ext uri="{FF2B5EF4-FFF2-40B4-BE49-F238E27FC236}">
                <a16:creationId xmlns:a16="http://schemas.microsoft.com/office/drawing/2014/main" id="{1751D31D-3535-411D-8BAC-95CCC90AB185}"/>
              </a:ext>
            </a:extLst>
          </p:cNvPr>
          <p:cNvSpPr/>
          <p:nvPr/>
        </p:nvSpPr>
        <p:spPr>
          <a:xfrm>
            <a:off x="2401601" y="2844463"/>
            <a:ext cx="1167803" cy="246221"/>
          </a:xfrm>
          <a:prstGeom prst="rect">
            <a:avLst/>
          </a:prstGeom>
        </p:spPr>
        <p:txBody>
          <a:bodyPr wrap="square" lIns="0" tIns="0" rIns="0" bIns="0">
            <a:spAutoFit/>
          </a:bodyPr>
          <a:lstStyle/>
          <a:p>
            <a:pPr algn="ctr"/>
            <a:r>
              <a:rPr lang="en-US" sz="1600" b="1" dirty="0">
                <a:solidFill>
                  <a:schemeClr val="bg1"/>
                </a:solidFill>
              </a:rPr>
              <a:t>Motivation</a:t>
            </a:r>
          </a:p>
        </p:txBody>
      </p:sp>
      <p:sp>
        <p:nvSpPr>
          <p:cNvPr id="48" name="Rectangle 47">
            <a:extLst>
              <a:ext uri="{FF2B5EF4-FFF2-40B4-BE49-F238E27FC236}">
                <a16:creationId xmlns:a16="http://schemas.microsoft.com/office/drawing/2014/main" id="{FA4D735A-8F75-4E2A-8F1A-CC303B0718BA}"/>
              </a:ext>
            </a:extLst>
          </p:cNvPr>
          <p:cNvSpPr/>
          <p:nvPr/>
        </p:nvSpPr>
        <p:spPr>
          <a:xfrm>
            <a:off x="4340776" y="2844463"/>
            <a:ext cx="1256045" cy="246221"/>
          </a:xfrm>
          <a:prstGeom prst="rect">
            <a:avLst/>
          </a:prstGeom>
        </p:spPr>
        <p:txBody>
          <a:bodyPr wrap="square" lIns="0" tIns="0" rIns="0" bIns="0">
            <a:spAutoFit/>
          </a:bodyPr>
          <a:lstStyle/>
          <a:p>
            <a:pPr algn="ctr"/>
            <a:r>
              <a:rPr lang="en-US" sz="1600" b="1" dirty="0">
                <a:solidFill>
                  <a:schemeClr val="bg1"/>
                </a:solidFill>
              </a:rPr>
              <a:t>Objectives</a:t>
            </a:r>
          </a:p>
        </p:txBody>
      </p:sp>
      <p:sp>
        <p:nvSpPr>
          <p:cNvPr id="49" name="Rectangle 48">
            <a:extLst>
              <a:ext uri="{FF2B5EF4-FFF2-40B4-BE49-F238E27FC236}">
                <a16:creationId xmlns:a16="http://schemas.microsoft.com/office/drawing/2014/main" id="{54AB9282-0505-49EB-AABF-998083225E3A}"/>
              </a:ext>
            </a:extLst>
          </p:cNvPr>
          <p:cNvSpPr/>
          <p:nvPr/>
        </p:nvSpPr>
        <p:spPr>
          <a:xfrm>
            <a:off x="6188490" y="2844462"/>
            <a:ext cx="1566656" cy="492443"/>
          </a:xfrm>
          <a:prstGeom prst="rect">
            <a:avLst/>
          </a:prstGeom>
        </p:spPr>
        <p:txBody>
          <a:bodyPr wrap="square" lIns="0" tIns="0" rIns="0" bIns="0">
            <a:spAutoFit/>
          </a:bodyPr>
          <a:lstStyle/>
          <a:p>
            <a:pPr algn="ctr"/>
            <a:r>
              <a:rPr lang="en-US" sz="1600" b="1" dirty="0">
                <a:solidFill>
                  <a:schemeClr val="bg1"/>
                </a:solidFill>
              </a:rPr>
              <a:t>Implementation Techniques</a:t>
            </a:r>
          </a:p>
        </p:txBody>
      </p:sp>
      <p:sp>
        <p:nvSpPr>
          <p:cNvPr id="50" name="Rectangle 49">
            <a:extLst>
              <a:ext uri="{FF2B5EF4-FFF2-40B4-BE49-F238E27FC236}">
                <a16:creationId xmlns:a16="http://schemas.microsoft.com/office/drawing/2014/main" id="{D668C4B5-BCEC-465A-ADA5-6A054B15F7A3}"/>
              </a:ext>
            </a:extLst>
          </p:cNvPr>
          <p:cNvSpPr/>
          <p:nvPr/>
        </p:nvSpPr>
        <p:spPr>
          <a:xfrm>
            <a:off x="8251273" y="2844463"/>
            <a:ext cx="1403778" cy="246221"/>
          </a:xfrm>
          <a:prstGeom prst="rect">
            <a:avLst/>
          </a:prstGeom>
        </p:spPr>
        <p:txBody>
          <a:bodyPr wrap="square" lIns="0" tIns="0" rIns="0" bIns="0">
            <a:spAutoFit/>
          </a:bodyPr>
          <a:lstStyle/>
          <a:p>
            <a:pPr algn="ctr"/>
            <a:r>
              <a:rPr lang="en-US" sz="1600" b="1" dirty="0">
                <a:solidFill>
                  <a:schemeClr val="bg1"/>
                </a:solidFill>
              </a:rPr>
              <a:t>Potential Users</a:t>
            </a:r>
          </a:p>
        </p:txBody>
      </p:sp>
      <p:pic>
        <p:nvPicPr>
          <p:cNvPr id="5" name="Picture 4">
            <a:extLst>
              <a:ext uri="{FF2B5EF4-FFF2-40B4-BE49-F238E27FC236}">
                <a16:creationId xmlns:a16="http://schemas.microsoft.com/office/drawing/2014/main" id="{741F56F4-B68F-4128-BF79-88F5E05F3D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43135" y="1960904"/>
            <a:ext cx="798955" cy="798955"/>
          </a:xfrm>
          <a:prstGeom prst="rect">
            <a:avLst/>
          </a:prstGeom>
        </p:spPr>
      </p:pic>
      <p:sp>
        <p:nvSpPr>
          <p:cNvPr id="76" name="Trapezoid 75">
            <a:extLst>
              <a:ext uri="{FF2B5EF4-FFF2-40B4-BE49-F238E27FC236}">
                <a16:creationId xmlns:a16="http://schemas.microsoft.com/office/drawing/2014/main" id="{EB6188FF-227E-43E7-AAC0-A33216D773A2}"/>
              </a:ext>
              <a:ext uri="{C183D7F6-B498-43B3-948B-1728B52AA6E4}">
                <adec:decorative xmlns:adec="http://schemas.microsoft.com/office/drawing/2017/decorative" val="1"/>
              </a:ext>
            </a:extLst>
          </p:cNvPr>
          <p:cNvSpPr/>
          <p:nvPr/>
        </p:nvSpPr>
        <p:spPr>
          <a:xfrm rot="5400000">
            <a:off x="8766188" y="2690134"/>
            <a:ext cx="4279914" cy="1799180"/>
          </a:xfrm>
          <a:prstGeom prst="trapezoi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B09FC652-56A4-4FC8-BE03-B78BE60BCE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0722" y="1985953"/>
            <a:ext cx="689563" cy="689563"/>
          </a:xfrm>
          <a:prstGeom prst="rect">
            <a:avLst/>
          </a:prstGeom>
        </p:spPr>
      </p:pic>
      <p:sp>
        <p:nvSpPr>
          <p:cNvPr id="77" name="Rectangle 76">
            <a:extLst>
              <a:ext uri="{FF2B5EF4-FFF2-40B4-BE49-F238E27FC236}">
                <a16:creationId xmlns:a16="http://schemas.microsoft.com/office/drawing/2014/main" id="{A15D20C3-DD3C-44CE-96AF-B2A3A905E833}"/>
              </a:ext>
            </a:extLst>
          </p:cNvPr>
          <p:cNvSpPr/>
          <p:nvPr/>
        </p:nvSpPr>
        <p:spPr>
          <a:xfrm>
            <a:off x="10304505" y="2840510"/>
            <a:ext cx="1200920" cy="492443"/>
          </a:xfrm>
          <a:prstGeom prst="rect">
            <a:avLst/>
          </a:prstGeom>
        </p:spPr>
        <p:txBody>
          <a:bodyPr wrap="square" lIns="0" tIns="0" rIns="0" bIns="0">
            <a:spAutoFit/>
          </a:bodyPr>
          <a:lstStyle/>
          <a:p>
            <a:pPr algn="ctr"/>
            <a:r>
              <a:rPr lang="en-US" sz="1600" b="1" dirty="0">
                <a:solidFill>
                  <a:schemeClr val="bg1"/>
                </a:solidFill>
              </a:rPr>
              <a:t>Features &amp; Deliverables</a:t>
            </a:r>
          </a:p>
        </p:txBody>
      </p:sp>
      <p:pic>
        <p:nvPicPr>
          <p:cNvPr id="12" name="Picture 11">
            <a:extLst>
              <a:ext uri="{FF2B5EF4-FFF2-40B4-BE49-F238E27FC236}">
                <a16:creationId xmlns:a16="http://schemas.microsoft.com/office/drawing/2014/main" id="{B1579577-1AE3-4452-8AFB-2CAFE42E84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0368" y="1972582"/>
            <a:ext cx="706642" cy="706642"/>
          </a:xfrm>
          <a:prstGeom prst="rect">
            <a:avLst/>
          </a:prstGeom>
        </p:spPr>
      </p:pic>
      <p:pic>
        <p:nvPicPr>
          <p:cNvPr id="15" name="Picture 14">
            <a:extLst>
              <a:ext uri="{FF2B5EF4-FFF2-40B4-BE49-F238E27FC236}">
                <a16:creationId xmlns:a16="http://schemas.microsoft.com/office/drawing/2014/main" id="{C15A72DB-B8F7-4C26-A4C6-5F23355A972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05317" y="2006221"/>
            <a:ext cx="708320" cy="708320"/>
          </a:xfrm>
          <a:prstGeom prst="rect">
            <a:avLst/>
          </a:prstGeom>
        </p:spPr>
      </p:pic>
      <p:pic>
        <p:nvPicPr>
          <p:cNvPr id="17" name="Picture 16">
            <a:extLst>
              <a:ext uri="{FF2B5EF4-FFF2-40B4-BE49-F238E27FC236}">
                <a16:creationId xmlns:a16="http://schemas.microsoft.com/office/drawing/2014/main" id="{51D2A55A-1B36-4F3B-B2D6-A60F2B76995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60041" y="1972582"/>
            <a:ext cx="775597" cy="775597"/>
          </a:xfrm>
          <a:prstGeom prst="rect">
            <a:avLst/>
          </a:prstGeom>
        </p:spPr>
      </p:pic>
      <p:pic>
        <p:nvPicPr>
          <p:cNvPr id="19" name="Picture 18">
            <a:extLst>
              <a:ext uri="{FF2B5EF4-FFF2-40B4-BE49-F238E27FC236}">
                <a16:creationId xmlns:a16="http://schemas.microsoft.com/office/drawing/2014/main" id="{D940CAE4-62C4-45A9-923A-DEDD5CCB8E8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77070" y="2019726"/>
            <a:ext cx="655790" cy="655790"/>
          </a:xfrm>
          <a:prstGeom prst="rect">
            <a:avLst/>
          </a:prstGeom>
        </p:spPr>
      </p:pic>
    </p:spTree>
    <p:extLst>
      <p:ext uri="{BB962C8B-B14F-4D97-AF65-F5344CB8AC3E}">
        <p14:creationId xmlns:p14="http://schemas.microsoft.com/office/powerpoint/2010/main" val="822569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ED2F5393-91A3-4102-A584-E902285C507A}"/>
              </a:ext>
            </a:extLst>
          </p:cNvPr>
          <p:cNvSpPr>
            <a:spLocks noGrp="1"/>
          </p:cNvSpPr>
          <p:nvPr>
            <p:ph type="title" idx="4294967295"/>
          </p:nvPr>
        </p:nvSpPr>
        <p:spPr>
          <a:xfrm>
            <a:off x="0" y="365125"/>
            <a:ext cx="10515600" cy="1325563"/>
          </a:xfrm>
        </p:spPr>
        <p:txBody>
          <a:bodyPr/>
          <a:lstStyle/>
          <a:p>
            <a:r>
              <a:rPr lang="en-US" dirty="0"/>
              <a:t>Project analysis slide 4</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2899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Team Members</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92B75D4-14EC-4B13-B47E-E50921B3E24A}"/>
              </a:ext>
            </a:extLst>
          </p:cNvPr>
          <p:cNvSpPr txBox="1"/>
          <p:nvPr/>
        </p:nvSpPr>
        <p:spPr>
          <a:xfrm>
            <a:off x="1638300" y="1166070"/>
            <a:ext cx="8915400" cy="3698577"/>
          </a:xfrm>
          <a:prstGeom prst="rect">
            <a:avLst/>
          </a:prstGeom>
          <a:noFill/>
        </p:spPr>
        <p:txBody>
          <a:bodyPr wrap="square" rtlCol="0">
            <a:spAutoFit/>
          </a:bodyPr>
          <a:lstStyle/>
          <a:p>
            <a:pPr>
              <a:lnSpc>
                <a:spcPct val="200000"/>
              </a:lnSpc>
            </a:pPr>
            <a:r>
              <a:rPr lang="en-US" sz="2000" dirty="0">
                <a:latin typeface="Abadi" panose="020B0604020202020204" pitchFamily="34" charset="0"/>
              </a:rPr>
              <a:t>Trey Brown (Specifications) – Computer Engineering, Computer Science, &amp; Electrical Engineering</a:t>
            </a:r>
          </a:p>
          <a:p>
            <a:pPr>
              <a:lnSpc>
                <a:spcPct val="200000"/>
              </a:lnSpc>
            </a:pPr>
            <a:r>
              <a:rPr lang="en-US" sz="2000" dirty="0">
                <a:latin typeface="Abadi" panose="020B0604020202020204" pitchFamily="34" charset="0"/>
              </a:rPr>
              <a:t>Michael Cheng (Design) – Computer Science</a:t>
            </a:r>
          </a:p>
          <a:p>
            <a:pPr>
              <a:lnSpc>
                <a:spcPct val="200000"/>
              </a:lnSpc>
            </a:pPr>
            <a:r>
              <a:rPr lang="en-US" sz="2000" dirty="0">
                <a:latin typeface="Abadi" panose="020B0604020202020204" pitchFamily="34" charset="0"/>
              </a:rPr>
              <a:t>Jesse Jento (Presentation) – Computer Science</a:t>
            </a:r>
          </a:p>
          <a:p>
            <a:pPr>
              <a:lnSpc>
                <a:spcPct val="200000"/>
              </a:lnSpc>
            </a:pPr>
            <a:r>
              <a:rPr lang="en-US" sz="2000" dirty="0">
                <a:latin typeface="Abadi" panose="020B0604020202020204" pitchFamily="34" charset="0"/>
              </a:rPr>
              <a:t>Brittany Marietta </a:t>
            </a:r>
            <a:r>
              <a:rPr lang="en-US" sz="2000">
                <a:latin typeface="Abadi" panose="020B0604020202020204" pitchFamily="34" charset="0"/>
              </a:rPr>
              <a:t>(Implementation) </a:t>
            </a:r>
            <a:r>
              <a:rPr lang="en-US" sz="2000" dirty="0">
                <a:latin typeface="Abadi" panose="020B0604020202020204" pitchFamily="34" charset="0"/>
              </a:rPr>
              <a:t>– Computer Science</a:t>
            </a:r>
          </a:p>
          <a:p>
            <a:pPr>
              <a:lnSpc>
                <a:spcPct val="200000"/>
              </a:lnSpc>
            </a:pPr>
            <a:endParaRPr lang="en-US" sz="2000" dirty="0">
              <a:latin typeface="Abadi" panose="020B0604020202020204" pitchFamily="34" charset="0"/>
            </a:endParaRPr>
          </a:p>
        </p:txBody>
      </p:sp>
    </p:spTree>
    <p:extLst>
      <p:ext uri="{BB962C8B-B14F-4D97-AF65-F5344CB8AC3E}">
        <p14:creationId xmlns:p14="http://schemas.microsoft.com/office/powerpoint/2010/main" val="419621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ED2F5393-91A3-4102-A584-E902285C507A}"/>
              </a:ext>
            </a:extLst>
          </p:cNvPr>
          <p:cNvSpPr>
            <a:spLocks noGrp="1"/>
          </p:cNvSpPr>
          <p:nvPr>
            <p:ph type="title" idx="4294967295"/>
          </p:nvPr>
        </p:nvSpPr>
        <p:spPr>
          <a:xfrm>
            <a:off x="0" y="365125"/>
            <a:ext cx="10515600" cy="1325563"/>
          </a:xfrm>
        </p:spPr>
        <p:txBody>
          <a:bodyPr/>
          <a:lstStyle/>
          <a:p>
            <a:r>
              <a:rPr lang="en-US" dirty="0"/>
              <a:t>Project analysis slide 4</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2899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accent3">
                    <a:lumMod val="75000"/>
                  </a:schemeClr>
                </a:solidFill>
              </a:rPr>
              <a:t>Introduction</a:t>
            </a:r>
            <a:endParaRPr lang="en-US" sz="2800" dirty="0">
              <a:solidFill>
                <a:schemeClr val="accent3">
                  <a:lumMod val="7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93D738B3-703B-47A3-BFAB-8AE756754549}"/>
              </a:ext>
            </a:extLst>
          </p:cNvPr>
          <p:cNvSpPr txBox="1"/>
          <p:nvPr/>
        </p:nvSpPr>
        <p:spPr>
          <a:xfrm>
            <a:off x="228600" y="1090569"/>
            <a:ext cx="11390152" cy="2126095"/>
          </a:xfrm>
          <a:prstGeom prst="rect">
            <a:avLst/>
          </a:prstGeom>
          <a:noFill/>
        </p:spPr>
        <p:txBody>
          <a:bodyPr wrap="square" rtlCol="0">
            <a:spAutoFit/>
          </a:bodyPr>
          <a:lstStyle/>
          <a:p>
            <a:pPr>
              <a:lnSpc>
                <a:spcPct val="150000"/>
              </a:lnSpc>
            </a:pPr>
            <a:r>
              <a:rPr lang="en-US" dirty="0">
                <a:latin typeface="Abadi" panose="020B0604020202020204" pitchFamily="34" charset="0"/>
              </a:rPr>
              <a:t>This project aims to use physical hardware in combination with software to act as a classic door bell, but with modern features. The user will be able to open an application on their phone and check the latest pictures taken by the doorbell. When someone rings the doorbell, it will ping the users phone and bring a video chat up to let the person at the door know if they are available or not. The video chats will be saved for 24 hours, while the pictures will be saved for one week.</a:t>
            </a:r>
          </a:p>
        </p:txBody>
      </p:sp>
      <p:cxnSp>
        <p:nvCxnSpPr>
          <p:cNvPr id="33" name="Straight Connector 32">
            <a:extLst>
              <a:ext uri="{FF2B5EF4-FFF2-40B4-BE49-F238E27FC236}">
                <a16:creationId xmlns:a16="http://schemas.microsoft.com/office/drawing/2014/main" id="{8104FCC1-A8D4-450C-89A6-A61A19D787EB}"/>
              </a:ext>
              <a:ext uri="{C183D7F6-B498-43B3-948B-1728B52AA6E4}">
                <adec:decorative xmlns:adec="http://schemas.microsoft.com/office/drawing/2017/decorative" val="1"/>
              </a:ext>
            </a:extLst>
          </p:cNvPr>
          <p:cNvCxnSpPr>
            <a:cxnSpLocks/>
          </p:cNvCxnSpPr>
          <p:nvPr/>
        </p:nvCxnSpPr>
        <p:spPr>
          <a:xfrm>
            <a:off x="8105775" y="3641337"/>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34" name="Title 1">
            <a:extLst>
              <a:ext uri="{FF2B5EF4-FFF2-40B4-BE49-F238E27FC236}">
                <a16:creationId xmlns:a16="http://schemas.microsoft.com/office/drawing/2014/main" id="{9EDFE0E6-A401-4C12-9B5C-9A9E244CAFBF}"/>
              </a:ext>
            </a:extLst>
          </p:cNvPr>
          <p:cNvSpPr txBox="1">
            <a:spLocks/>
          </p:cNvSpPr>
          <p:nvPr/>
        </p:nvSpPr>
        <p:spPr>
          <a:xfrm>
            <a:off x="228600" y="3447438"/>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accent3">
                    <a:lumMod val="75000"/>
                  </a:schemeClr>
                </a:solidFill>
              </a:rPr>
              <a:t>Motivation </a:t>
            </a:r>
            <a:endParaRPr lang="en-US" sz="2800" dirty="0">
              <a:solidFill>
                <a:schemeClr val="accent3">
                  <a:lumMod val="75000"/>
                </a:schemeClr>
              </a:solidFill>
            </a:endParaRPr>
          </a:p>
        </p:txBody>
      </p:sp>
      <p:cxnSp>
        <p:nvCxnSpPr>
          <p:cNvPr id="35" name="Straight Connector 34">
            <a:extLst>
              <a:ext uri="{FF2B5EF4-FFF2-40B4-BE49-F238E27FC236}">
                <a16:creationId xmlns:a16="http://schemas.microsoft.com/office/drawing/2014/main" id="{332EC471-8B64-4614-B121-A94E28EF02B3}"/>
              </a:ext>
              <a:ext uri="{C183D7F6-B498-43B3-948B-1728B52AA6E4}">
                <adec:decorative xmlns:adec="http://schemas.microsoft.com/office/drawing/2017/decorative" val="1"/>
              </a:ext>
            </a:extLst>
          </p:cNvPr>
          <p:cNvCxnSpPr>
            <a:cxnSpLocks/>
          </p:cNvCxnSpPr>
          <p:nvPr/>
        </p:nvCxnSpPr>
        <p:spPr>
          <a:xfrm>
            <a:off x="0" y="3641337"/>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44EFFEB-9779-4117-A4FD-E6FA53E38B51}"/>
              </a:ext>
            </a:extLst>
          </p:cNvPr>
          <p:cNvSpPr txBox="1"/>
          <p:nvPr/>
        </p:nvSpPr>
        <p:spPr>
          <a:xfrm>
            <a:off x="228600" y="4066010"/>
            <a:ext cx="11390152" cy="879600"/>
          </a:xfrm>
          <a:prstGeom prst="rect">
            <a:avLst/>
          </a:prstGeom>
          <a:noFill/>
        </p:spPr>
        <p:txBody>
          <a:bodyPr wrap="square" rtlCol="0">
            <a:spAutoFit/>
          </a:bodyPr>
          <a:lstStyle/>
          <a:p>
            <a:pPr>
              <a:lnSpc>
                <a:spcPct val="150000"/>
              </a:lnSpc>
            </a:pPr>
            <a:r>
              <a:rPr lang="en-US" dirty="0">
                <a:latin typeface="Abadi" panose="020B0604020202020204" pitchFamily="34" charset="0"/>
              </a:rPr>
              <a:t>The consumer will never have to worry about missing package deliveries or their neighbors knocking on the door. Aims to get rid of typical day-to-day home activity while at work.</a:t>
            </a:r>
          </a:p>
        </p:txBody>
      </p:sp>
    </p:spTree>
    <p:extLst>
      <p:ext uri="{BB962C8B-B14F-4D97-AF65-F5344CB8AC3E}">
        <p14:creationId xmlns:p14="http://schemas.microsoft.com/office/powerpoint/2010/main" val="84376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ED2F5393-91A3-4102-A584-E902285C507A}"/>
              </a:ext>
            </a:extLst>
          </p:cNvPr>
          <p:cNvSpPr>
            <a:spLocks noGrp="1"/>
          </p:cNvSpPr>
          <p:nvPr>
            <p:ph type="title" idx="4294967295"/>
          </p:nvPr>
        </p:nvSpPr>
        <p:spPr>
          <a:xfrm>
            <a:off x="0" y="365125"/>
            <a:ext cx="10515600" cy="1325563"/>
          </a:xfrm>
        </p:spPr>
        <p:txBody>
          <a:bodyPr/>
          <a:lstStyle/>
          <a:p>
            <a:r>
              <a:rPr lang="en-US" dirty="0"/>
              <a:t>Project analysis slide 4</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2899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accent3">
                    <a:lumMod val="75000"/>
                  </a:schemeClr>
                </a:solidFill>
              </a:rPr>
              <a:t>Objectives</a:t>
            </a:r>
            <a:endParaRPr lang="en-US" sz="2800" dirty="0">
              <a:solidFill>
                <a:schemeClr val="accent3">
                  <a:lumMod val="7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93D738B3-703B-47A3-BFAB-8AE756754549}"/>
              </a:ext>
            </a:extLst>
          </p:cNvPr>
          <p:cNvSpPr txBox="1"/>
          <p:nvPr/>
        </p:nvSpPr>
        <p:spPr>
          <a:xfrm>
            <a:off x="228600" y="931353"/>
            <a:ext cx="11390152" cy="2454133"/>
          </a:xfrm>
          <a:prstGeom prst="rect">
            <a:avLst/>
          </a:prstGeom>
          <a:noFill/>
        </p:spPr>
        <p:txBody>
          <a:bodyPr wrap="square" rtlCol="0">
            <a:spAutoFit/>
          </a:bodyPr>
          <a:lstStyle/>
          <a:p>
            <a:pPr marL="400050" indent="-400050">
              <a:lnSpc>
                <a:spcPct val="150000"/>
              </a:lnSpc>
              <a:buFont typeface="+mj-lt"/>
              <a:buAutoNum type="romanUcPeriod"/>
            </a:pPr>
            <a:r>
              <a:rPr lang="en-US" dirty="0">
                <a:solidFill>
                  <a:schemeClr val="accent4">
                    <a:lumMod val="75000"/>
                  </a:schemeClr>
                </a:solidFill>
                <a:latin typeface="Abadi" panose="020B0604020202020204" pitchFamily="34" charset="0"/>
              </a:rPr>
              <a:t>Physical Product</a:t>
            </a:r>
          </a:p>
          <a:p>
            <a:pPr>
              <a:lnSpc>
                <a:spcPct val="150000"/>
              </a:lnSpc>
            </a:pPr>
            <a:r>
              <a:rPr lang="en-US" dirty="0">
                <a:latin typeface="Abadi" panose="020B0604020202020204" pitchFamily="34" charset="0"/>
              </a:rPr>
              <a:t>	</a:t>
            </a:r>
            <a:r>
              <a:rPr lang="en-US" sz="1600" dirty="0">
                <a:latin typeface="Abadi" panose="020B0604020202020204" pitchFamily="34" charset="0"/>
              </a:rPr>
              <a:t>The physical product would include: Camera, Button, and Wi-Fi module. The user would press the button, receive an audible tone and wait for the owner to answer for the audio transmission. </a:t>
            </a:r>
            <a:endParaRPr lang="en-US" dirty="0">
              <a:latin typeface="Abadi" panose="020B0604020202020204" pitchFamily="34" charset="0"/>
            </a:endParaRPr>
          </a:p>
          <a:p>
            <a:pPr marL="400050" indent="-400050">
              <a:lnSpc>
                <a:spcPct val="150000"/>
              </a:lnSpc>
              <a:buAutoNum type="romanUcPeriod" startAt="2"/>
            </a:pPr>
            <a:r>
              <a:rPr lang="en-US" dirty="0">
                <a:solidFill>
                  <a:schemeClr val="accent4">
                    <a:lumMod val="75000"/>
                  </a:schemeClr>
                </a:solidFill>
                <a:latin typeface="Abadi" panose="020B0604020202020204" pitchFamily="34" charset="0"/>
              </a:rPr>
              <a:t>Mobile Application</a:t>
            </a:r>
          </a:p>
          <a:p>
            <a:pPr>
              <a:lnSpc>
                <a:spcPct val="150000"/>
              </a:lnSpc>
            </a:pPr>
            <a:r>
              <a:rPr lang="en-US" dirty="0">
                <a:latin typeface="Abadi" panose="020B0604020202020204" pitchFamily="34" charset="0"/>
              </a:rPr>
              <a:t>	</a:t>
            </a:r>
            <a:r>
              <a:rPr lang="en-US" sz="1600" dirty="0">
                <a:latin typeface="Abadi" panose="020B0604020202020204" pitchFamily="34" charset="0"/>
              </a:rPr>
              <a:t>A mobile application would ping the owners phone, and provide pictures of recent visitors as well as video feed if a guest has recently pressed the button.</a:t>
            </a:r>
            <a:endParaRPr lang="en-US" dirty="0">
              <a:latin typeface="Abadi" panose="020B0604020202020204" pitchFamily="34" charset="0"/>
            </a:endParaRPr>
          </a:p>
        </p:txBody>
      </p:sp>
      <p:cxnSp>
        <p:nvCxnSpPr>
          <p:cNvPr id="33" name="Straight Connector 32">
            <a:extLst>
              <a:ext uri="{FF2B5EF4-FFF2-40B4-BE49-F238E27FC236}">
                <a16:creationId xmlns:a16="http://schemas.microsoft.com/office/drawing/2014/main" id="{8104FCC1-A8D4-450C-89A6-A61A19D787EB}"/>
              </a:ext>
              <a:ext uri="{C183D7F6-B498-43B3-948B-1728B52AA6E4}">
                <adec:decorative xmlns:adec="http://schemas.microsoft.com/office/drawing/2017/decorative" val="1"/>
              </a:ext>
            </a:extLst>
          </p:cNvPr>
          <p:cNvCxnSpPr>
            <a:cxnSpLocks/>
          </p:cNvCxnSpPr>
          <p:nvPr/>
        </p:nvCxnSpPr>
        <p:spPr>
          <a:xfrm>
            <a:off x="9169167" y="3641337"/>
            <a:ext cx="3022833"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34" name="Title 1">
            <a:extLst>
              <a:ext uri="{FF2B5EF4-FFF2-40B4-BE49-F238E27FC236}">
                <a16:creationId xmlns:a16="http://schemas.microsoft.com/office/drawing/2014/main" id="{9EDFE0E6-A401-4C12-9B5C-9A9E244CAFBF}"/>
              </a:ext>
            </a:extLst>
          </p:cNvPr>
          <p:cNvSpPr txBox="1">
            <a:spLocks/>
          </p:cNvSpPr>
          <p:nvPr/>
        </p:nvSpPr>
        <p:spPr>
          <a:xfrm>
            <a:off x="228600" y="3447437"/>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accent3">
                    <a:lumMod val="75000"/>
                  </a:schemeClr>
                </a:solidFill>
              </a:rPr>
              <a:t>Implementation Techniques </a:t>
            </a:r>
            <a:endParaRPr lang="en-US" sz="2800" dirty="0">
              <a:solidFill>
                <a:schemeClr val="accent3">
                  <a:lumMod val="75000"/>
                </a:schemeClr>
              </a:solidFill>
            </a:endParaRPr>
          </a:p>
        </p:txBody>
      </p:sp>
      <p:cxnSp>
        <p:nvCxnSpPr>
          <p:cNvPr id="35" name="Straight Connector 34">
            <a:extLst>
              <a:ext uri="{FF2B5EF4-FFF2-40B4-BE49-F238E27FC236}">
                <a16:creationId xmlns:a16="http://schemas.microsoft.com/office/drawing/2014/main" id="{332EC471-8B64-4614-B121-A94E28EF02B3}"/>
              </a:ext>
              <a:ext uri="{C183D7F6-B498-43B3-948B-1728B52AA6E4}">
                <adec:decorative xmlns:adec="http://schemas.microsoft.com/office/drawing/2017/decorative" val="1"/>
              </a:ext>
            </a:extLst>
          </p:cNvPr>
          <p:cNvCxnSpPr>
            <a:cxnSpLocks/>
          </p:cNvCxnSpPr>
          <p:nvPr/>
        </p:nvCxnSpPr>
        <p:spPr>
          <a:xfrm>
            <a:off x="0" y="3641337"/>
            <a:ext cx="2801923"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44EFFEB-9779-4117-A4FD-E6FA53E38B51}"/>
              </a:ext>
            </a:extLst>
          </p:cNvPr>
          <p:cNvSpPr txBox="1"/>
          <p:nvPr/>
        </p:nvSpPr>
        <p:spPr>
          <a:xfrm>
            <a:off x="228600" y="4066010"/>
            <a:ext cx="11390152" cy="2500300"/>
          </a:xfrm>
          <a:prstGeom prst="rect">
            <a:avLst/>
          </a:prstGeom>
          <a:noFill/>
        </p:spPr>
        <p:txBody>
          <a:bodyPr wrap="square" rtlCol="0">
            <a:spAutoFit/>
          </a:bodyPr>
          <a:lstStyle/>
          <a:p>
            <a:pPr marL="400050" indent="-400050">
              <a:lnSpc>
                <a:spcPct val="150000"/>
              </a:lnSpc>
              <a:buFont typeface="+mj-lt"/>
              <a:buAutoNum type="romanUcPeriod"/>
            </a:pPr>
            <a:r>
              <a:rPr lang="en-US" dirty="0">
                <a:solidFill>
                  <a:schemeClr val="accent4">
                    <a:lumMod val="75000"/>
                  </a:schemeClr>
                </a:solidFill>
                <a:latin typeface="Abadi" panose="020B0604020202020204" pitchFamily="34" charset="0"/>
              </a:rPr>
              <a:t>Texas Instruments or Raspberry Pi</a:t>
            </a:r>
          </a:p>
          <a:p>
            <a:pPr>
              <a:lnSpc>
                <a:spcPct val="150000"/>
              </a:lnSpc>
            </a:pPr>
            <a:r>
              <a:rPr lang="en-US" dirty="0">
                <a:solidFill>
                  <a:schemeClr val="accent4">
                    <a:lumMod val="75000"/>
                  </a:schemeClr>
                </a:solidFill>
                <a:latin typeface="Abadi" panose="020B0604020202020204" pitchFamily="34" charset="0"/>
              </a:rPr>
              <a:t>	</a:t>
            </a:r>
            <a:r>
              <a:rPr lang="en-US" sz="1600" dirty="0">
                <a:latin typeface="Abadi" panose="020B0604020202020204" pitchFamily="34" charset="0"/>
              </a:rPr>
              <a:t>Microprocessor or computer such as the TI or Raspberry Pi will be implemented as the base of the doorbell. Included with that camera, microphone, and button.</a:t>
            </a:r>
          </a:p>
          <a:p>
            <a:pPr marL="400050" indent="-400050">
              <a:lnSpc>
                <a:spcPct val="150000"/>
              </a:lnSpc>
              <a:buAutoNum type="romanUcPeriod" startAt="2"/>
            </a:pPr>
            <a:r>
              <a:rPr lang="en-US" dirty="0">
                <a:solidFill>
                  <a:schemeClr val="accent4">
                    <a:lumMod val="75000"/>
                  </a:schemeClr>
                </a:solidFill>
                <a:latin typeface="Abadi" panose="020B0604020202020204" pitchFamily="34" charset="0"/>
              </a:rPr>
              <a:t>Software </a:t>
            </a:r>
          </a:p>
          <a:p>
            <a:pPr>
              <a:lnSpc>
                <a:spcPct val="150000"/>
              </a:lnSpc>
            </a:pPr>
            <a:r>
              <a:rPr lang="en-US" dirty="0">
                <a:solidFill>
                  <a:schemeClr val="accent4">
                    <a:lumMod val="75000"/>
                  </a:schemeClr>
                </a:solidFill>
                <a:latin typeface="Abadi" panose="020B0604020202020204" pitchFamily="34" charset="0"/>
              </a:rPr>
              <a:t>	</a:t>
            </a:r>
            <a:r>
              <a:rPr lang="en-US" sz="1600" dirty="0">
                <a:latin typeface="Abadi" panose="020B0604020202020204" pitchFamily="34" charset="0"/>
              </a:rPr>
              <a:t>Implemented with either Python, C++, Java or a combination of them. All backend work will be done with these languages to connect the device to the doorbell. May be implemented with XCode or similar application development software.</a:t>
            </a:r>
            <a:endParaRPr lang="en-US" dirty="0">
              <a:latin typeface="Abadi" panose="020B0604020202020204" pitchFamily="34" charset="0"/>
            </a:endParaRPr>
          </a:p>
        </p:txBody>
      </p:sp>
    </p:spTree>
    <p:extLst>
      <p:ext uri="{BB962C8B-B14F-4D97-AF65-F5344CB8AC3E}">
        <p14:creationId xmlns:p14="http://schemas.microsoft.com/office/powerpoint/2010/main" val="122461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ED2F5393-91A3-4102-A584-E902285C507A}"/>
              </a:ext>
            </a:extLst>
          </p:cNvPr>
          <p:cNvSpPr>
            <a:spLocks noGrp="1"/>
          </p:cNvSpPr>
          <p:nvPr>
            <p:ph type="title" idx="4294967295"/>
          </p:nvPr>
        </p:nvSpPr>
        <p:spPr>
          <a:xfrm>
            <a:off x="0" y="365125"/>
            <a:ext cx="10515600" cy="1325563"/>
          </a:xfrm>
        </p:spPr>
        <p:txBody>
          <a:bodyPr/>
          <a:lstStyle/>
          <a:p>
            <a:r>
              <a:rPr lang="en-US" dirty="0"/>
              <a:t>Project analysis slide 4</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328999"/>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accent3">
                    <a:lumMod val="75000"/>
                  </a:schemeClr>
                </a:solidFill>
              </a:rPr>
              <a:t>Potential Users</a:t>
            </a:r>
            <a:endParaRPr lang="en-US" sz="2800" dirty="0">
              <a:solidFill>
                <a:schemeClr val="accent3">
                  <a:lumMod val="7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104FCC1-A8D4-450C-89A6-A61A19D787EB}"/>
              </a:ext>
              <a:ext uri="{C183D7F6-B498-43B3-948B-1728B52AA6E4}">
                <adec:decorative xmlns:adec="http://schemas.microsoft.com/office/drawing/2017/decorative" val="1"/>
              </a:ext>
            </a:extLst>
          </p:cNvPr>
          <p:cNvCxnSpPr>
            <a:cxnSpLocks/>
          </p:cNvCxnSpPr>
          <p:nvPr/>
        </p:nvCxnSpPr>
        <p:spPr>
          <a:xfrm>
            <a:off x="9169167" y="2197506"/>
            <a:ext cx="3022833"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34" name="Title 1">
            <a:extLst>
              <a:ext uri="{FF2B5EF4-FFF2-40B4-BE49-F238E27FC236}">
                <a16:creationId xmlns:a16="http://schemas.microsoft.com/office/drawing/2014/main" id="{9EDFE0E6-A401-4C12-9B5C-9A9E244CAFBF}"/>
              </a:ext>
            </a:extLst>
          </p:cNvPr>
          <p:cNvSpPr txBox="1">
            <a:spLocks/>
          </p:cNvSpPr>
          <p:nvPr/>
        </p:nvSpPr>
        <p:spPr>
          <a:xfrm>
            <a:off x="228600" y="2003606"/>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accent3">
                    <a:lumMod val="75000"/>
                  </a:schemeClr>
                </a:solidFill>
              </a:rPr>
              <a:t>Features &amp; Deliverables</a:t>
            </a:r>
            <a:endParaRPr lang="en-US" sz="2800" dirty="0">
              <a:solidFill>
                <a:schemeClr val="accent3">
                  <a:lumMod val="75000"/>
                </a:schemeClr>
              </a:solidFill>
            </a:endParaRPr>
          </a:p>
        </p:txBody>
      </p:sp>
      <p:cxnSp>
        <p:nvCxnSpPr>
          <p:cNvPr id="35" name="Straight Connector 34">
            <a:extLst>
              <a:ext uri="{FF2B5EF4-FFF2-40B4-BE49-F238E27FC236}">
                <a16:creationId xmlns:a16="http://schemas.microsoft.com/office/drawing/2014/main" id="{332EC471-8B64-4614-B121-A94E28EF02B3}"/>
              </a:ext>
              <a:ext uri="{C183D7F6-B498-43B3-948B-1728B52AA6E4}">
                <adec:decorative xmlns:adec="http://schemas.microsoft.com/office/drawing/2017/decorative" val="1"/>
              </a:ext>
            </a:extLst>
          </p:cNvPr>
          <p:cNvCxnSpPr>
            <a:cxnSpLocks/>
          </p:cNvCxnSpPr>
          <p:nvPr/>
        </p:nvCxnSpPr>
        <p:spPr>
          <a:xfrm>
            <a:off x="0" y="2197506"/>
            <a:ext cx="2801923"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44EFFEB-9779-4117-A4FD-E6FA53E38B51}"/>
              </a:ext>
            </a:extLst>
          </p:cNvPr>
          <p:cNvSpPr txBox="1"/>
          <p:nvPr/>
        </p:nvSpPr>
        <p:spPr>
          <a:xfrm>
            <a:off x="400924" y="2391404"/>
            <a:ext cx="11390152" cy="4572919"/>
          </a:xfrm>
          <a:prstGeom prst="rect">
            <a:avLst/>
          </a:prstGeom>
          <a:noFill/>
        </p:spPr>
        <p:txBody>
          <a:bodyPr wrap="square" rtlCol="0">
            <a:spAutoFit/>
          </a:bodyPr>
          <a:lstStyle/>
          <a:p>
            <a:pPr marL="400050" indent="-400050">
              <a:lnSpc>
                <a:spcPct val="150000"/>
              </a:lnSpc>
              <a:buFont typeface="+mj-lt"/>
              <a:buAutoNum type="romanUcPeriod"/>
            </a:pPr>
            <a:r>
              <a:rPr lang="en-US" dirty="0">
                <a:solidFill>
                  <a:schemeClr val="accent4">
                    <a:lumMod val="75000"/>
                  </a:schemeClr>
                </a:solidFill>
                <a:latin typeface="Abadi" panose="020B0604020202020204" pitchFamily="34" charset="0"/>
              </a:rPr>
              <a:t>Application</a:t>
            </a:r>
          </a:p>
          <a:p>
            <a:pPr>
              <a:lnSpc>
                <a:spcPct val="150000"/>
              </a:lnSpc>
            </a:pPr>
            <a:r>
              <a:rPr lang="en-US" dirty="0">
                <a:solidFill>
                  <a:schemeClr val="accent4">
                    <a:lumMod val="75000"/>
                  </a:schemeClr>
                </a:solidFill>
                <a:latin typeface="Abadi" panose="020B0604020202020204" pitchFamily="34" charset="0"/>
              </a:rPr>
              <a:t>	</a:t>
            </a:r>
            <a:r>
              <a:rPr lang="en-US" sz="1600" dirty="0">
                <a:latin typeface="Abadi" panose="020B0604020202020204" pitchFamily="34" charset="0"/>
              </a:rPr>
              <a:t>An application with ability to view videos and pictures saved as well as a video feed if the button has been pressed recently.</a:t>
            </a:r>
          </a:p>
          <a:p>
            <a:pPr>
              <a:lnSpc>
                <a:spcPct val="150000"/>
              </a:lnSpc>
            </a:pPr>
            <a:r>
              <a:rPr lang="en-US" dirty="0">
                <a:solidFill>
                  <a:schemeClr val="accent4">
                    <a:lumMod val="75000"/>
                  </a:schemeClr>
                </a:solidFill>
                <a:latin typeface="Abadi" panose="020B0604020202020204" pitchFamily="34" charset="0"/>
              </a:rPr>
              <a:t>II.   Physical Product</a:t>
            </a:r>
          </a:p>
          <a:p>
            <a:pPr>
              <a:lnSpc>
                <a:spcPct val="150000"/>
              </a:lnSpc>
            </a:pPr>
            <a:r>
              <a:rPr lang="en-US" dirty="0">
                <a:solidFill>
                  <a:schemeClr val="accent4">
                    <a:lumMod val="75000"/>
                  </a:schemeClr>
                </a:solidFill>
                <a:latin typeface="Abadi" panose="020B0604020202020204" pitchFamily="34" charset="0"/>
              </a:rPr>
              <a:t>	</a:t>
            </a:r>
            <a:r>
              <a:rPr lang="en-US" sz="1600" dirty="0">
                <a:latin typeface="Abadi" panose="020B0604020202020204" pitchFamily="34" charset="0"/>
              </a:rPr>
              <a:t>All hardware will be enclosed within a body that is designed for the doorbell.</a:t>
            </a:r>
          </a:p>
          <a:p>
            <a:pPr>
              <a:lnSpc>
                <a:spcPct val="150000"/>
              </a:lnSpc>
            </a:pPr>
            <a:r>
              <a:rPr lang="en-US" dirty="0">
                <a:solidFill>
                  <a:schemeClr val="accent4">
                    <a:lumMod val="75000"/>
                  </a:schemeClr>
                </a:solidFill>
                <a:latin typeface="Abadi" panose="020B0604020202020204" pitchFamily="34" charset="0"/>
              </a:rPr>
              <a:t>III.   Pictures</a:t>
            </a:r>
          </a:p>
          <a:p>
            <a:pPr>
              <a:lnSpc>
                <a:spcPct val="150000"/>
              </a:lnSpc>
            </a:pPr>
            <a:r>
              <a:rPr lang="en-US" dirty="0">
                <a:solidFill>
                  <a:schemeClr val="accent4">
                    <a:lumMod val="75000"/>
                  </a:schemeClr>
                </a:solidFill>
                <a:latin typeface="Abadi" panose="020B0604020202020204" pitchFamily="34" charset="0"/>
              </a:rPr>
              <a:t>	</a:t>
            </a:r>
            <a:r>
              <a:rPr lang="en-US" sz="1600" dirty="0">
                <a:latin typeface="Abadi" panose="020B0604020202020204" pitchFamily="34" charset="0"/>
              </a:rPr>
              <a:t>Doorbell will take a picture upon pressing of the button. This picture will be saved for one week.</a:t>
            </a:r>
          </a:p>
          <a:p>
            <a:pPr>
              <a:lnSpc>
                <a:spcPct val="150000"/>
              </a:lnSpc>
            </a:pPr>
            <a:r>
              <a:rPr lang="en-US" dirty="0">
                <a:solidFill>
                  <a:schemeClr val="accent4">
                    <a:lumMod val="75000"/>
                  </a:schemeClr>
                </a:solidFill>
                <a:latin typeface="Abadi" panose="020B0604020202020204" pitchFamily="34" charset="0"/>
              </a:rPr>
              <a:t>IV.  Video Chat</a:t>
            </a:r>
          </a:p>
          <a:p>
            <a:pPr lvl="1">
              <a:lnSpc>
                <a:spcPct val="150000"/>
              </a:lnSpc>
            </a:pPr>
            <a:r>
              <a:rPr lang="en-US" dirty="0">
                <a:solidFill>
                  <a:schemeClr val="accent4">
                    <a:lumMod val="75000"/>
                  </a:schemeClr>
                </a:solidFill>
                <a:latin typeface="Abadi" panose="020B0604020202020204" pitchFamily="34" charset="0"/>
              </a:rPr>
              <a:t> 	</a:t>
            </a:r>
            <a:r>
              <a:rPr lang="en-US" sz="1600" dirty="0">
                <a:latin typeface="Abadi" panose="020B0604020202020204" pitchFamily="34" charset="0"/>
              </a:rPr>
              <a:t>Video chat will ping the owner when button is pressed. This video chat will last 5 minutes, or until ended by the owner. Video chats will also be saved for playback for 24 hours.</a:t>
            </a:r>
          </a:p>
          <a:p>
            <a:pPr marL="400050" indent="-400050">
              <a:lnSpc>
                <a:spcPct val="150000"/>
              </a:lnSpc>
              <a:buFont typeface="+mj-lt"/>
              <a:buAutoNum type="romanUcPeriod"/>
            </a:pPr>
            <a:endParaRPr lang="en-US" dirty="0">
              <a:latin typeface="Abadi" panose="020B0604020202020204" pitchFamily="34" charset="0"/>
            </a:endParaRPr>
          </a:p>
        </p:txBody>
      </p:sp>
      <p:sp>
        <p:nvSpPr>
          <p:cNvPr id="2" name="TextBox 1">
            <a:extLst>
              <a:ext uri="{FF2B5EF4-FFF2-40B4-BE49-F238E27FC236}">
                <a16:creationId xmlns:a16="http://schemas.microsoft.com/office/drawing/2014/main" id="{83449C24-55DC-47EA-A6C2-C5ECD32ED52D}"/>
              </a:ext>
            </a:extLst>
          </p:cNvPr>
          <p:cNvSpPr txBox="1"/>
          <p:nvPr/>
        </p:nvSpPr>
        <p:spPr>
          <a:xfrm>
            <a:off x="228600" y="1015671"/>
            <a:ext cx="10972800" cy="646331"/>
          </a:xfrm>
          <a:prstGeom prst="rect">
            <a:avLst/>
          </a:prstGeom>
          <a:noFill/>
        </p:spPr>
        <p:txBody>
          <a:bodyPr wrap="square" rtlCol="0">
            <a:spAutoFit/>
          </a:bodyPr>
          <a:lstStyle/>
          <a:p>
            <a:r>
              <a:rPr lang="en-US" dirty="0">
                <a:latin typeface="Abadi" panose="020B0604020104020204" pitchFamily="34" charset="0"/>
              </a:rPr>
              <a:t>The users of this product may include anyone that owns a home, rents an apartment, or rents a house. Especially if those users order many packages a week, and miss people coming by their house often.</a:t>
            </a:r>
          </a:p>
        </p:txBody>
      </p:sp>
    </p:spTree>
    <p:extLst>
      <p:ext uri="{BB962C8B-B14F-4D97-AF65-F5344CB8AC3E}">
        <p14:creationId xmlns:p14="http://schemas.microsoft.com/office/powerpoint/2010/main" val="3908793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A21665-C64F-4BDA-B2DE-442D70605718}"/>
              </a:ext>
              <a:ext uri="{C183D7F6-B498-43B3-948B-1728B52AA6E4}">
                <adec:decorative xmlns:adec="http://schemas.microsoft.com/office/drawing/2017/decorative" val="1"/>
              </a:ext>
            </a:extLst>
          </p:cNvPr>
          <p:cNvGrpSpPr/>
          <p:nvPr/>
        </p:nvGrpSpPr>
        <p:grpSpPr>
          <a:xfrm>
            <a:off x="4325258" y="1544068"/>
            <a:ext cx="3541486" cy="3769865"/>
            <a:chOff x="4325258" y="1229517"/>
            <a:chExt cx="3541486" cy="3769865"/>
          </a:xfrm>
        </p:grpSpPr>
        <p:sp>
          <p:nvSpPr>
            <p:cNvPr id="12" name="Diamond 11">
              <a:extLst>
                <a:ext uri="{FF2B5EF4-FFF2-40B4-BE49-F238E27FC236}">
                  <a16:creationId xmlns:a16="http://schemas.microsoft.com/office/drawing/2014/main" id="{7DC8B409-5FAC-4539-B25A-26BE925A48AF}"/>
                </a:ext>
              </a:extLst>
            </p:cNvPr>
            <p:cNvSpPr/>
            <p:nvPr/>
          </p:nvSpPr>
          <p:spPr>
            <a:xfrm>
              <a:off x="4792319" y="2392018"/>
              <a:ext cx="2607364" cy="2607364"/>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iamond 12">
              <a:extLst>
                <a:ext uri="{FF2B5EF4-FFF2-40B4-BE49-F238E27FC236}">
                  <a16:creationId xmlns:a16="http://schemas.microsoft.com/office/drawing/2014/main" id="{91498E2F-539C-46D3-AF7C-BB1DAE76B114}"/>
                </a:ext>
              </a:extLst>
            </p:cNvPr>
            <p:cNvSpPr/>
            <p:nvPr/>
          </p:nvSpPr>
          <p:spPr>
            <a:xfrm>
              <a:off x="4325258" y="1229517"/>
              <a:ext cx="3541486" cy="3541486"/>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524000" y="2930403"/>
            <a:ext cx="9144000" cy="997196"/>
          </a:xfrm>
        </p:spPr>
        <p:txBody>
          <a:bodyPr lIns="0" tIns="0" rIns="0" bIns="0" anchor="ctr">
            <a:spAutoFit/>
          </a:bodyPr>
          <a:lstStyle/>
          <a:p>
            <a:r>
              <a:rPr lang="en-US" sz="7200" b="1" dirty="0">
                <a:solidFill>
                  <a:schemeClr val="bg1"/>
                </a:solidFill>
              </a:rPr>
              <a:t>Thank You</a:t>
            </a:r>
            <a:endParaRPr lang="en-US" sz="7200" dirty="0">
              <a:solidFill>
                <a:schemeClr val="accent4"/>
              </a:solidFill>
            </a:endParaRPr>
          </a:p>
        </p:txBody>
      </p:sp>
    </p:spTree>
    <p:extLst>
      <p:ext uri="{BB962C8B-B14F-4D97-AF65-F5344CB8AC3E}">
        <p14:creationId xmlns:p14="http://schemas.microsoft.com/office/powerpoint/2010/main" val="1923038163"/>
      </p:ext>
    </p:extLst>
  </p:cSld>
  <p:clrMapOvr>
    <a:masterClrMapping/>
  </p:clrMapOvr>
</p:sld>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2fe98823-b49e-4622-8639-b6591ab6035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3D8336E08E834999B033EF15366D3F" ma:contentTypeVersion="13" ma:contentTypeDescription="Create a new document." ma:contentTypeScope="" ma:versionID="7aa4028535d7c7e001dd94542806b031">
  <xsd:schema xmlns:xsd="http://www.w3.org/2001/XMLSchema" xmlns:xs="http://www.w3.org/2001/XMLSchema" xmlns:p="http://schemas.microsoft.com/office/2006/metadata/properties" xmlns:ns3="957272cb-24e1-4c66-998b-0e18903a17b7" xmlns:ns4="2fe98823-b49e-4622-8639-b6591ab60355" targetNamespace="http://schemas.microsoft.com/office/2006/metadata/properties" ma:root="true" ma:fieldsID="c01cea04b86d41a6561551ee9002a4ca" ns3:_="" ns4:_="">
    <xsd:import namespace="957272cb-24e1-4c66-998b-0e18903a17b7"/>
    <xsd:import namespace="2fe98823-b49e-4622-8639-b6591ab60355"/>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7272cb-24e1-4c66-998b-0e18903a17b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e98823-b49e-4622-8639-b6591ab60355"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609EDA-869E-4BE5-AE5D-B898C584B6FF}">
  <ds:schemaRefs>
    <ds:schemaRef ds:uri="http://www.w3.org/XML/1998/namespace"/>
    <ds:schemaRef ds:uri="http://schemas.microsoft.com/office/2006/documentManagement/types"/>
    <ds:schemaRef ds:uri="http://purl.org/dc/dcmitype/"/>
    <ds:schemaRef ds:uri="http://purl.org/dc/terms/"/>
    <ds:schemaRef ds:uri="http://schemas.microsoft.com/office/2006/metadata/properties"/>
    <ds:schemaRef ds:uri="http://schemas.openxmlformats.org/package/2006/metadata/core-properties"/>
    <ds:schemaRef ds:uri="http://schemas.microsoft.com/office/infopath/2007/PartnerControls"/>
    <ds:schemaRef ds:uri="2fe98823-b49e-4622-8639-b6591ab60355"/>
    <ds:schemaRef ds:uri="957272cb-24e1-4c66-998b-0e18903a17b7"/>
    <ds:schemaRef ds:uri="http://purl.org/dc/elements/1.1/"/>
  </ds:schemaRefs>
</ds:datastoreItem>
</file>

<file path=customXml/itemProps2.xml><?xml version="1.0" encoding="utf-8"?>
<ds:datastoreItem xmlns:ds="http://schemas.openxmlformats.org/officeDocument/2006/customXml" ds:itemID="{2FD05317-60D6-4B3A-8545-888496D1A8EC}">
  <ds:schemaRefs>
    <ds:schemaRef ds:uri="http://schemas.microsoft.com/sharepoint/v3/contenttype/forms"/>
  </ds:schemaRefs>
</ds:datastoreItem>
</file>

<file path=customXml/itemProps3.xml><?xml version="1.0" encoding="utf-8"?>
<ds:datastoreItem xmlns:ds="http://schemas.openxmlformats.org/officeDocument/2006/customXml" ds:itemID="{2C0A0A70-AB1E-49CE-B9E1-C48603B45A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7272cb-24e1-4c66-998b-0e18903a17b7"/>
    <ds:schemaRef ds:uri="2fe98823-b49e-4622-8639-b6591ab603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Project analysis, from 24Slides</Template>
  <TotalTime>0</TotalTime>
  <Words>274</Words>
  <Application>Microsoft Office PowerPoint</Application>
  <PresentationFormat>Widescreen</PresentationFormat>
  <Paragraphs>52</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Abadi</vt:lpstr>
      <vt:lpstr>Arial</vt:lpstr>
      <vt:lpstr>Calibri</vt:lpstr>
      <vt:lpstr>Century Gothic</vt:lpstr>
      <vt:lpstr>Segoe UI Light</vt:lpstr>
      <vt:lpstr>Office Theme</vt:lpstr>
      <vt:lpstr>Video Doorbell </vt:lpstr>
      <vt:lpstr>Project analysis slide 3</vt:lpstr>
      <vt:lpstr>Project analysis slide 4</vt:lpstr>
      <vt:lpstr>Project analysis slide 4</vt:lpstr>
      <vt:lpstr>Project analysis slide 4</vt:lpstr>
      <vt:lpstr>Project analysis slide 4</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2019-09-26T18:35:59Z</dcterms:created>
  <dcterms:modified xsi:type="dcterms:W3CDTF">2019-09-26T22:28:50Z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0x010100463D8336E08E834999B033EF15366D3F</vt:lpwstr>
  </property>
</Properties>
</file>